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1"/>
  </p:notesMasterIdLst>
  <p:handoutMasterIdLst>
    <p:handoutMasterId r:id="rId42"/>
  </p:handoutMasterIdLst>
  <p:sldIdLst>
    <p:sldId id="256" r:id="rId6"/>
    <p:sldId id="259" r:id="rId7"/>
    <p:sldId id="257" r:id="rId8"/>
    <p:sldId id="263" r:id="rId9"/>
    <p:sldId id="264" r:id="rId10"/>
    <p:sldId id="260" r:id="rId11"/>
    <p:sldId id="261" r:id="rId12"/>
    <p:sldId id="262" r:id="rId13"/>
    <p:sldId id="289" r:id="rId14"/>
    <p:sldId id="265" r:id="rId15"/>
    <p:sldId id="268" r:id="rId16"/>
    <p:sldId id="269" r:id="rId17"/>
    <p:sldId id="290" r:id="rId18"/>
    <p:sldId id="270" r:id="rId19"/>
    <p:sldId id="291" r:id="rId20"/>
    <p:sldId id="292" r:id="rId21"/>
    <p:sldId id="271" r:id="rId22"/>
    <p:sldId id="272" r:id="rId23"/>
    <p:sldId id="273" r:id="rId24"/>
    <p:sldId id="274" r:id="rId25"/>
    <p:sldId id="275" r:id="rId26"/>
    <p:sldId id="293" r:id="rId27"/>
    <p:sldId id="276" r:id="rId28"/>
    <p:sldId id="294" r:id="rId29"/>
    <p:sldId id="285" r:id="rId30"/>
    <p:sldId id="295" r:id="rId31"/>
    <p:sldId id="288" r:id="rId32"/>
    <p:sldId id="278" r:id="rId33"/>
    <p:sldId id="279" r:id="rId34"/>
    <p:sldId id="280" r:id="rId35"/>
    <p:sldId id="286" r:id="rId36"/>
    <p:sldId id="287" r:id="rId37"/>
    <p:sldId id="282" r:id="rId38"/>
    <p:sldId id="283" r:id="rId39"/>
    <p:sldId id="284" r:id="rId4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36" autoAdjust="0"/>
    <p:restoredTop sz="56592" autoAdjust="0"/>
  </p:normalViewPr>
  <p:slideViewPr>
    <p:cSldViewPr snapToGrid="0">
      <p:cViewPr varScale="1">
        <p:scale>
          <a:sx n="60" d="100"/>
          <a:sy n="60" d="100"/>
        </p:scale>
        <p:origin x="176" y="592"/>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notesMaster" Target="notesMasters/notesMaster1.xml"/><Relationship Id="rId42" Type="http://schemas.openxmlformats.org/officeDocument/2006/relationships/handoutMaster" Target="handoutMasters/handout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2016-03-03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2016-03-03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 This is important</a:t>
            </a:r>
            <a:r>
              <a:rPr lang="en-US" baseline="0" dirty="0" smtClean="0"/>
              <a:t> because 'chef-client' looks for cookbooks in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r>
              <a:rPr lang="en-US" baseline="0" dirty="0" smtClean="0"/>
              <a:t> our current working directory, which at the moment is the home directory, the 'chef-client' command will look for a directory named 'cookbooks'. Within that 'cookbooks' directory it will find the cookbook named 'apache'. Within the 'apache' cookbook it will look for the 'server' recipe.</a:t>
            </a:r>
            <a:endParaRPr lang="en-US" dirty="0" smtClean="0"/>
          </a:p>
          <a:p>
            <a:endParaRPr lang="en-US" dirty="0" smtClean="0"/>
          </a:p>
          <a:p>
            <a:r>
              <a:rPr lang="en-US" dirty="0" smtClean="0"/>
              <a:t>Run</a:t>
            </a:r>
            <a:r>
              <a:rPr lang="en-US" baseline="0" dirty="0" smtClean="0"/>
              <a:t> this command, from the home directory, and ensure that you see the recipe being applied as it had before except this time the output will display a populated run list and a cookbook that has been synchronized.</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see one</a:t>
            </a:r>
            <a:r>
              <a:rPr lang="en-US" baseline="0" dirty="0" smtClean="0"/>
              <a:t> recipe at a time being applied. Let's try two at a time.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9796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two at a time demonstrates</a:t>
            </a:r>
            <a:r>
              <a:rPr lang="en-US" baseline="0" dirty="0" smtClean="0"/>
              <a:t> for us that if we need to apply more than one recipe at a time, with a single command, it can be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8764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8805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used 'chef-client'</a:t>
            </a:r>
            <a:r>
              <a:rPr lang="en-US" baseline="0" dirty="0" smtClean="0"/>
              <a:t> to apply recipes but we now face a new problem. How do we use this tool to apply multiple recipes to configure the state of our infrastructure? Combing the recipes seems like it goes against the concept that cookbooks map one-to-one to a piece of software. Running the command twice seems like it would make managing the system difficult to remember.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when</a:t>
            </a:r>
            <a:r>
              <a:rPr lang="en-US" baseline="0" dirty="0" smtClean="0"/>
              <a:t> the default recipe is applied it will include the setup recipe. Lets put that to the </a:t>
            </a:r>
            <a:r>
              <a:rPr lang="en-US" baseline="0" dirty="0" err="1" smtClean="0"/>
              <a:t>tst</a:t>
            </a:r>
            <a:r>
              <a:rPr lang="en-US" baseline="0" dirty="0" smtClean="0"/>
              <a:t> by applying the recipe with 'chef-client'.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3238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made a change to the cookbook. We were able to verify that it applied correctly. Now would be a good time to commit the changes we have made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96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Right</a:t>
            </a:r>
            <a:r>
              <a:rPr lang="en-US" baseline="0" dirty="0" smtClean="0"/>
              <a:t> now specifying the workstation's setup recipe as the default recipe works. In the future we may find that we need to specify a different one as the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6520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we begin the next exercise to do similar work for the apache cookbook, return back to the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63685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multiple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Wonderful.</a:t>
            </a:r>
            <a:r>
              <a:rPr lang="en-US" baseline="0" dirty="0" smtClean="0"/>
              <a:t> Now the apache cookbook's default recipe includes the server recipe. You were able to verify that by applying chef-client with the abbreviated run list. Finally it was a good time to commit the changes that you made.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chef-client</a:t>
            </a:r>
            <a:r>
              <a:rPr lang="en-US" b="0" baseline="0" dirty="0" smtClean="0"/>
              <a:t> has a number of flags that can be passed to it to configure how it works. Up to this point we have been using the '--local-mode' flag to ensure 'chef-client' does not query the Chef Server it wants to communicate with by default.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flag we can use is '--run-list'</a:t>
            </a:r>
            <a:r>
              <a:rPr lang="en-US" baseline="0" dirty="0" smtClean="0"/>
              <a:t> or '-r' to specify a list of recipes we want to apply to the system. We call this list of recipes a run list.</a:t>
            </a:r>
          </a:p>
          <a:p>
            <a:endParaRPr lang="en-US" baseline="0" dirty="0" smtClean="0"/>
          </a:p>
          <a:p>
            <a:r>
              <a:rPr lang="en-US" baseline="0" dirty="0" smtClean="0"/>
              <a:t>This ordered list specifies the recipes in a different way. We are no longer interested in the </a:t>
            </a:r>
            <a:r>
              <a:rPr lang="en-US" baseline="0" dirty="0" err="1" smtClean="0"/>
              <a:t>filepath</a:t>
            </a:r>
            <a:r>
              <a:rPr lang="en-US" baseline="0" dirty="0" smtClean="0"/>
              <a:t> to the particular recipe file. We instead specify that we want a recipe and then within the square brackets we specify the name of the cookbook and then finally the name of the recipe.</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r>
              <a:rPr lang="en-US" dirty="0" smtClean="0"/>
              <a:t>We are using the abbreviated</a:t>
            </a:r>
            <a:r>
              <a:rPr lang="en-US" baseline="0" dirty="0" smtClean="0"/>
              <a:t> '-r' to represent the longer flag '--run-list'.</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using the abbreviated</a:t>
            </a:r>
            <a:r>
              <a:rPr lang="en-US" baseline="0" dirty="0" smtClean="0"/>
              <a:t> '-r' to represent the longer flag '--run-list'.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Together</a:t>
            </a:r>
            <a:r>
              <a:rPr lang="en-US" baseline="0" dirty="0" smtClean="0"/>
              <a:t> let's explore applying run lists with the chef-client command. First two recipes independently and then we will try both together at the same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7145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77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
        <p:nvSpPr>
          <p:cNvPr id="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3416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17"/>
          <p:cNvSpPr>
            <a:spLocks noGrp="1"/>
          </p:cNvSpPr>
          <p:nvPr>
            <p:ph type="ftr" sz="quarter" idx="17"/>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2" r:id="rId3"/>
    <p:sldLayoutId id="2147483814" r:id="rId4"/>
    <p:sldLayoutId id="2147483785" r:id="rId5"/>
    <p:sldLayoutId id="2147483770" r:id="rId6"/>
    <p:sldLayoutId id="2147483774" r:id="rId7"/>
    <p:sldLayoutId id="2147483771" r:id="rId8"/>
    <p:sldLayoutId id="2147483764" r:id="rId9"/>
    <p:sldLayoutId id="2147483767" r:id="rId10"/>
    <p:sldLayoutId id="2147483815" r:id="rId11"/>
    <p:sldLayoutId id="2147483723" r:id="rId12"/>
    <p:sldLayoutId id="2147483795" r:id="rId13"/>
    <p:sldLayoutId id="2147483806" r:id="rId14"/>
    <p:sldLayoutId id="2147483808" r:id="rId15"/>
    <p:sldLayoutId id="2147483809" r:id="rId16"/>
    <p:sldLayoutId id="2147483810" r:id="rId17"/>
    <p:sldLayoutId id="2147483811" r:id="rId18"/>
    <p:sldLayoutId id="2147483812" r:id="rId19"/>
    <p:sldLayoutId id="2147483813"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hyperlink" Target="https://docs.chef.io/recipes.html#include-recip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chef-client</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a:t>Applying </a:t>
            </a:r>
            <a:r>
              <a:rPr lang="en-US" dirty="0" smtClean="0"/>
              <a:t>Recipes </a:t>
            </a:r>
            <a:r>
              <a:rPr lang="en-US" dirty="0"/>
              <a:t>from </a:t>
            </a:r>
            <a:r>
              <a:rPr lang="en-US" dirty="0" smtClean="0"/>
              <a:t>Multiple 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GL: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-09-15T14:54:45+00:00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3587230"/>
            <a:ext cx="14417959" cy="133106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smtClean="0"/>
              <a:t>[</a:t>
            </a:r>
            <a:r>
              <a:rPr lang="is-IS" sz="2300" dirty="0" smtClean="0"/>
              <a:t>2016</a:t>
            </a:r>
            <a:r>
              <a:rPr lang="en-US" sz="2300" dirty="0" smtClean="0"/>
              <a:t>-09-15T15:15:26+00:00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 (0.1.0)</a:t>
            </a:r>
          </a:p>
          <a:p>
            <a:r>
              <a:rPr lang="en-US" sz="2300" dirty="0"/>
              <a:t>Compiling Cookbooks...</a:t>
            </a:r>
          </a:p>
          <a:p>
            <a:r>
              <a:rPr lang="en-US" sz="2300" dirty="0"/>
              <a:t>Converging 4 resources</a:t>
            </a:r>
          </a:p>
          <a:p>
            <a:r>
              <a:rPr lang="en-US" sz="2300" dirty="0"/>
              <a:t>Recipe: workstation::setup</a:t>
            </a:r>
          </a:p>
          <a:p>
            <a:r>
              <a:rPr lang="en-US" sz="2300" smtClean="0"/>
              <a:t>  * </a:t>
            </a:r>
            <a:r>
              <a:rPr lang="en-US" sz="2300" dirty="0" err="1"/>
              <a:t>yum_package</a:t>
            </a:r>
            <a:r>
              <a:rPr lang="en-US" sz="2300" dirty="0"/>
              <a:t>[tree] action install (up to date)</a:t>
            </a:r>
          </a:p>
          <a:p>
            <a:r>
              <a:rPr lang="en-US" sz="2300" dirty="0"/>
              <a:t>  * </a:t>
            </a:r>
            <a:r>
              <a:rPr lang="en-US" sz="2300" dirty="0" err="1"/>
              <a:t>yum_package</a:t>
            </a:r>
            <a:r>
              <a:rPr lang="en-US" sz="2300" dirty="0"/>
              <a:t>[git] action install (up to date)</a:t>
            </a:r>
          </a:p>
          <a:p>
            <a:r>
              <a:rPr lang="en-US" sz="2300" dirty="0"/>
              <a:t>  * file[/</a:t>
            </a:r>
            <a:r>
              <a:rPr lang="en-US" sz="2300" dirty="0" err="1"/>
              <a:t>etc</a:t>
            </a:r>
            <a:r>
              <a:rPr lang="en-US" sz="2300" dirty="0"/>
              <a:t>/</a:t>
            </a:r>
            <a:r>
              <a:rPr lang="en-US" sz="2300" dirty="0" err="1"/>
              <a:t>motd</a:t>
            </a:r>
            <a:r>
              <a:rPr lang="en-US" sz="2300" dirty="0"/>
              <a:t>] action create (up to date)</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3655885"/>
            <a:ext cx="14417959" cy="130595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Applying a Run List</a:t>
            </a:r>
            <a:endParaRPr lang="en-US" dirty="0"/>
          </a:p>
        </p:txBody>
      </p:sp>
      <p:sp>
        <p:nvSpPr>
          <p:cNvPr id="3" name="Text Placeholder 2"/>
          <p:cNvSpPr>
            <a:spLocks noGrp="1"/>
          </p:cNvSpPr>
          <p:nvPr>
            <p:ph type="body" sz="quarter" idx="10"/>
          </p:nvPr>
        </p:nvSpPr>
        <p:spPr>
          <a:xfrm>
            <a:off x="3012272" y="5989430"/>
            <a:ext cx="11766983" cy="1854956"/>
          </a:xfrm>
        </p:spPr>
        <p:txBody>
          <a:bodyPr/>
          <a:lstStyle/>
          <a:p>
            <a:pPr marL="342900" indent="-342900">
              <a:buFont typeface="Wingdings" charset="2"/>
              <a:buChar char="ü"/>
            </a:pPr>
            <a:r>
              <a:rPr lang="en-US" dirty="0" smtClean="0"/>
              <a:t>Individually apply the apache cookbook's server recipe and workstation cookbook's setup recipe</a:t>
            </a:r>
          </a:p>
          <a:p>
            <a:pPr marL="342900" indent="-342900">
              <a:buFont typeface="Wingdings" charset="2"/>
              <a:buChar char="q"/>
            </a:pPr>
            <a:r>
              <a:rPr lang="en-US" dirty="0" smtClean="0"/>
              <a:t>Apply both </a:t>
            </a:r>
            <a:r>
              <a:rPr lang="en-US" dirty="0"/>
              <a:t>the apache cookbook's server recipe and workstation cookbook's setup recipe</a:t>
            </a:r>
            <a:endParaRPr lang="en-US" dirty="0" smtClean="0"/>
          </a:p>
        </p:txBody>
      </p:sp>
      <p:sp>
        <p:nvSpPr>
          <p:cNvPr id="4" name="Content Placeholder 3"/>
          <p:cNvSpPr>
            <a:spLocks noGrp="1"/>
          </p:cNvSpPr>
          <p:nvPr>
            <p:ph sz="quarter" idx="11"/>
          </p:nvPr>
        </p:nvSpPr>
        <p:spPr/>
        <p:txBody>
          <a:bodyPr/>
          <a:lstStyle/>
          <a:p>
            <a:r>
              <a:rPr lang="en-US" dirty="0" smtClean="0"/>
              <a:t>Using a run list will allow us to specify things more 'logically' instead of with paths.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155974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smtClean="0"/>
              <a:t>[</a:t>
            </a:r>
            <a:r>
              <a:rPr lang="is-IS" dirty="0" smtClean="0"/>
              <a:t>2016</a:t>
            </a:r>
            <a:r>
              <a:rPr lang="en-US" dirty="0" smtClean="0"/>
              <a:t>-09-15T15:17:27+00:00</a:t>
            </a:r>
            <a:r>
              <a:rPr lang="en-US" dirty="0"/>
              <a:t>]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smtClean="0"/>
              <a:t>[</a:t>
            </a:r>
            <a:r>
              <a:rPr lang="is-IS" dirty="0" smtClean="0"/>
              <a:t>2016</a:t>
            </a:r>
            <a:r>
              <a:rPr lang="en-US" dirty="0" smtClean="0"/>
              <a:t>-09-15T15:17:30+00:00</a:t>
            </a:r>
            <a:r>
              <a:rPr lang="en-US" dirty="0"/>
              <a:t>]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GL: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Applying a Run List</a:t>
            </a:r>
            <a:endParaRPr lang="en-US" dirty="0"/>
          </a:p>
        </p:txBody>
      </p:sp>
      <p:sp>
        <p:nvSpPr>
          <p:cNvPr id="3" name="Text Placeholder 2"/>
          <p:cNvSpPr>
            <a:spLocks noGrp="1"/>
          </p:cNvSpPr>
          <p:nvPr>
            <p:ph type="body" sz="quarter" idx="10"/>
          </p:nvPr>
        </p:nvSpPr>
        <p:spPr>
          <a:xfrm>
            <a:off x="3012272" y="5989430"/>
            <a:ext cx="11766983" cy="1854956"/>
          </a:xfrm>
        </p:spPr>
        <p:txBody>
          <a:bodyPr/>
          <a:lstStyle/>
          <a:p>
            <a:pPr marL="342900" indent="-342900">
              <a:buFont typeface="Wingdings" charset="2"/>
              <a:buChar char="ü"/>
            </a:pPr>
            <a:r>
              <a:rPr lang="en-US" dirty="0" smtClean="0"/>
              <a:t>Individually apply the apache cookbook's server recipe and workstation cookbook's setup recipe</a:t>
            </a:r>
          </a:p>
          <a:p>
            <a:pPr marL="342900" indent="-342900">
              <a:buFont typeface="Wingdings" charset="2"/>
              <a:buChar char="ü"/>
            </a:pPr>
            <a:r>
              <a:rPr lang="en-US" dirty="0" smtClean="0"/>
              <a:t>Apply both </a:t>
            </a:r>
            <a:r>
              <a:rPr lang="en-US" dirty="0"/>
              <a:t>the apache cookbook's server recipe and workstation cookbook's setup recipe</a:t>
            </a:r>
            <a:endParaRPr lang="en-US" dirty="0" smtClean="0"/>
          </a:p>
        </p:txBody>
      </p:sp>
      <p:sp>
        <p:nvSpPr>
          <p:cNvPr id="4" name="Content Placeholder 3"/>
          <p:cNvSpPr>
            <a:spLocks noGrp="1"/>
          </p:cNvSpPr>
          <p:nvPr>
            <p:ph sz="quarter" idx="11"/>
          </p:nvPr>
        </p:nvSpPr>
        <p:spPr/>
        <p:txBody>
          <a:bodyPr/>
          <a:lstStyle/>
          <a:p>
            <a:r>
              <a:rPr lang="en-US" dirty="0" smtClean="0"/>
              <a:t>Using a run list will allow us to specify things more 'logically' instead of with paths.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00739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Succinct Run List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q"/>
            </a:pPr>
            <a:r>
              <a:rPr lang="en-US" dirty="0" smtClean="0"/>
              <a:t>Load the workstation cookbook's setup recipe in the default recipe</a:t>
            </a:r>
          </a:p>
          <a:p>
            <a:pPr marL="342900" indent="-342900">
              <a:buFont typeface="Wingdings" charset="2"/>
              <a:buChar char="q"/>
            </a:pPr>
            <a:r>
              <a:rPr lang="en-US" dirty="0" smtClean="0"/>
              <a:t>Apply the workstation cookbook's default recipe</a:t>
            </a:r>
          </a:p>
          <a:p>
            <a:pPr marL="342900" indent="-342900">
              <a:buFont typeface="Wingdings" charset="2"/>
              <a:buChar char="q"/>
            </a:pPr>
            <a:r>
              <a:rPr lang="en-US" dirty="0" smtClean="0"/>
              <a:t>Commit the changes</a:t>
            </a:r>
          </a:p>
          <a:p>
            <a:pPr marL="342900" indent="-342900">
              <a:buFont typeface="Wingdings" charset="2"/>
              <a:buChar char="q"/>
            </a:pPr>
            <a:endParaRPr lang="en-US" dirty="0"/>
          </a:p>
        </p:txBody>
      </p:sp>
      <p:sp>
        <p:nvSpPr>
          <p:cNvPr id="4" name="Content Placeholder 3"/>
          <p:cNvSpPr>
            <a:spLocks noGrp="1"/>
          </p:cNvSpPr>
          <p:nvPr>
            <p:ph sz="quarter" idx="11"/>
          </p:nvPr>
        </p:nvSpPr>
        <p:spPr/>
        <p:txBody>
          <a:bodyPr/>
          <a:lstStyle/>
          <a:p>
            <a:r>
              <a:rPr lang="en-US" dirty="0" smtClean="0"/>
              <a:t>The cookbook only has one recipe that we care about. Could we set that up as the default?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775027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hlinkClick r:id="rId3"/>
              </a:rPr>
              <a:t>https://docs.chef.io/recipes.html#include-recipes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9"/>
            <a:ext cx="10974132" cy="904972"/>
          </a:xfrm>
          <a:solidFill>
            <a:schemeClr val="tx2"/>
          </a:solidFill>
        </p:spPr>
        <p:txBody>
          <a:bodyPr/>
          <a:lstStyle/>
          <a:p>
            <a:r>
              <a:rPr lang="en-US" sz="3200" b="1" dirty="0" smtClean="0">
                <a:solidFill>
                  <a:schemeClr val="bg1"/>
                </a:solidFill>
                <a:latin typeface="Courier New"/>
                <a:cs typeface="Courier New"/>
              </a:rPr>
              <a:t>$ </a:t>
            </a:r>
            <a:r>
              <a:rPr lang="en-US" sz="3200" b="1" dirty="0" err="1" smtClean="0">
                <a:solidFill>
                  <a:schemeClr val="bg1"/>
                </a:solidFill>
                <a:latin typeface="Courier New"/>
                <a:cs typeface="Courier New"/>
              </a:rPr>
              <a:t>sudo</a:t>
            </a:r>
            <a:r>
              <a:rPr lang="en-US" sz="3200" b="1" dirty="0" smtClean="0">
                <a:solidFill>
                  <a:schemeClr val="bg1"/>
                </a:solidFill>
                <a:latin typeface="Courier New"/>
                <a:cs typeface="Courier New"/>
              </a:rPr>
              <a:t> chef-client --local-mode RECIPE_FILE</a:t>
            </a:r>
            <a:endParaRPr lang="en-US" sz="3200" b="1" dirty="0">
              <a:solidFill>
                <a:schemeClr val="bg1"/>
              </a:solidFill>
              <a:latin typeface="Courier New"/>
              <a:cs typeface="Courier New"/>
            </a:endParaRPr>
          </a:p>
        </p:txBody>
      </p:sp>
      <p:sp>
        <p:nvSpPr>
          <p:cNvPr id="8" name="Footer Placeholder 7"/>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2</a:t>
            </a:fld>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
        <p:nvSpPr>
          <p:cNvPr id="10" name="Subtitle 2"/>
          <p:cNvSpPr txBox="1">
            <a:spLocks/>
          </p:cNvSpPr>
          <p:nvPr/>
        </p:nvSpPr>
        <p:spPr bwMode="white">
          <a:xfrm>
            <a:off x="3013753" y="4479745"/>
            <a:ext cx="10974132" cy="2372794"/>
          </a:xfrm>
          <a:prstGeom prst="rect">
            <a:avLst/>
          </a:prstGeom>
        </p:spPr>
        <p:txBody>
          <a:bodyPr vert="horz" wrap="square" lIns="91440" tIns="91440" rIns="91440" bIns="91440" rtlCol="0">
            <a:noAutofit/>
          </a:bodyPr>
          <a:lstStyle>
            <a:lvl1pPr marL="0" indent="0" algn="l" defTabSz="1219120" rtl="0" eaLnBrk="1" latinLnBrk="0" hangingPunct="1">
              <a:lnSpc>
                <a:spcPct val="100000"/>
              </a:lnSpc>
              <a:spcBef>
                <a:spcPts val="0"/>
              </a:spcBef>
              <a:buSzPct val="90000"/>
              <a:buFont typeface="Arial" pitchFamily="34" charset="0"/>
              <a:buNone/>
              <a:defRPr sz="3733" kern="1200" baseline="0">
                <a:solidFill>
                  <a:schemeClr val="accent3">
                    <a:lumMod val="50000"/>
                  </a:schemeClr>
                </a:solidFill>
                <a:latin typeface="+mn-lt"/>
                <a:ea typeface="+mn-ea"/>
                <a:cs typeface="+mn-cs"/>
              </a:defRPr>
            </a:lvl1pPr>
            <a:lvl2pPr marL="609561" indent="0" algn="ctr" defTabSz="1219120" rtl="0" eaLnBrk="1" latinLnBrk="0" hangingPunct="1">
              <a:lnSpc>
                <a:spcPct val="100000"/>
              </a:lnSpc>
              <a:spcBef>
                <a:spcPts val="800"/>
              </a:spcBef>
              <a:buSzPct val="90000"/>
              <a:buFont typeface="Arial" pitchFamily="34" charset="0"/>
              <a:buNone/>
              <a:defRPr sz="3733" kern="1200" baseline="0">
                <a:solidFill>
                  <a:schemeClr val="tx1">
                    <a:tint val="75000"/>
                  </a:schemeClr>
                </a:solidFill>
                <a:latin typeface="+mn-lt"/>
                <a:ea typeface="+mn-ea"/>
                <a:cs typeface="+mn-cs"/>
              </a:defRPr>
            </a:lvl2pPr>
            <a:lvl3pPr marL="1219120" indent="0" algn="ctr" defTabSz="1219120" rtl="0" eaLnBrk="1" latinLnBrk="0" hangingPunct="1">
              <a:lnSpc>
                <a:spcPct val="100000"/>
              </a:lnSpc>
              <a:spcBef>
                <a:spcPts val="800"/>
              </a:spcBef>
              <a:buSzPct val="90000"/>
              <a:buFont typeface="Arial" pitchFamily="34" charset="0"/>
              <a:buNone/>
              <a:defRPr sz="3200" kern="1200" baseline="0">
                <a:solidFill>
                  <a:schemeClr val="tx1">
                    <a:tint val="75000"/>
                  </a:schemeClr>
                </a:solidFill>
                <a:latin typeface="+mn-lt"/>
                <a:ea typeface="+mn-ea"/>
                <a:cs typeface="+mn-cs"/>
              </a:defRPr>
            </a:lvl3pPr>
            <a:lvl4pPr marL="1828681" indent="0" algn="ctr" defTabSz="1219120" rtl="0" eaLnBrk="1" latinLnBrk="0" hangingPunct="1">
              <a:lnSpc>
                <a:spcPct val="100000"/>
              </a:lnSpc>
              <a:spcBef>
                <a:spcPts val="800"/>
              </a:spcBef>
              <a:buSzPct val="90000"/>
              <a:buFont typeface="Arial" pitchFamily="34" charset="0"/>
              <a:buNone/>
              <a:defRPr sz="2667" kern="1200" baseline="0">
                <a:solidFill>
                  <a:schemeClr val="tx1">
                    <a:tint val="75000"/>
                  </a:schemeClr>
                </a:solidFill>
                <a:latin typeface="+mn-lt"/>
                <a:ea typeface="+mn-ea"/>
                <a:cs typeface="+mn-cs"/>
              </a:defRPr>
            </a:lvl4pPr>
            <a:lvl5pPr marL="2438242" indent="0" algn="ctr" defTabSz="1219120" rtl="0" eaLnBrk="1" latinLnBrk="0" hangingPunct="1">
              <a:lnSpc>
                <a:spcPct val="100000"/>
              </a:lnSpc>
              <a:spcBef>
                <a:spcPts val="800"/>
              </a:spcBef>
              <a:buSzPct val="90000"/>
              <a:buFont typeface="Arial" pitchFamily="34" charset="0"/>
              <a:buNone/>
              <a:defRPr sz="2400" kern="1200" baseline="0">
                <a:solidFill>
                  <a:schemeClr val="tx1">
                    <a:tint val="75000"/>
                  </a:schemeClr>
                </a:solidFill>
                <a:latin typeface="+mn-lt"/>
                <a:ea typeface="+mn-ea"/>
                <a:cs typeface="+mn-cs"/>
              </a:defRPr>
            </a:lvl5pPr>
            <a:lvl6pPr marL="304780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6pPr>
            <a:lvl7pPr marL="365736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7pPr>
            <a:lvl8pPr marL="426692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8pPr>
            <a:lvl9pPr marL="487648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9pPr>
          </a:lstStyle>
          <a:p>
            <a:r>
              <a:rPr lang="en-US" dirty="0" smtClean="0"/>
              <a:t>How would we apply both the workstation's setup recipe and apache's server recipe?</a:t>
            </a:r>
            <a:endParaRPr lang="en-US" dirty="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GL: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6383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Succinct Run List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ü"/>
            </a:pPr>
            <a:r>
              <a:rPr lang="en-US" dirty="0" smtClean="0"/>
              <a:t>Load the workstation cookbook's setup recipe in the default recipe</a:t>
            </a:r>
          </a:p>
          <a:p>
            <a:pPr marL="342900" indent="-342900">
              <a:buFont typeface="Wingdings" charset="2"/>
              <a:buChar char="q"/>
            </a:pPr>
            <a:r>
              <a:rPr lang="en-US" dirty="0" smtClean="0"/>
              <a:t>Apply the workstation cookbook's default recipe</a:t>
            </a:r>
          </a:p>
          <a:p>
            <a:pPr marL="342900" indent="-342900">
              <a:buFont typeface="Wingdings" charset="2"/>
              <a:buChar char="q"/>
            </a:pPr>
            <a:r>
              <a:rPr lang="en-US" dirty="0" smtClean="0"/>
              <a:t>Commit the changes</a:t>
            </a:r>
          </a:p>
          <a:p>
            <a:pPr marL="342900" indent="-342900">
              <a:buFont typeface="Wingdings" charset="2"/>
              <a:buChar char="q"/>
            </a:pPr>
            <a:endParaRPr lang="en-US" dirty="0"/>
          </a:p>
        </p:txBody>
      </p:sp>
      <p:sp>
        <p:nvSpPr>
          <p:cNvPr id="4" name="Content Placeholder 3"/>
          <p:cNvSpPr>
            <a:spLocks noGrp="1"/>
          </p:cNvSpPr>
          <p:nvPr>
            <p:ph sz="quarter" idx="11"/>
          </p:nvPr>
        </p:nvSpPr>
        <p:spPr/>
        <p:txBody>
          <a:bodyPr/>
          <a:lstStyle/>
          <a:p>
            <a:r>
              <a:rPr lang="en-US" dirty="0" smtClean="0"/>
              <a:t>The cookbook only has one recipe that we care about. Could we set that up as the default?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030171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a:t>
            </a:r>
            <a:r>
              <a:rPr lang="en-US" sz="2300" dirty="0" smtClean="0"/>
              <a:t>4 </a:t>
            </a:r>
            <a:r>
              <a:rPr lang="en-US" sz="2300" dirty="0"/>
              <a:t>resources</a:t>
            </a:r>
          </a:p>
          <a:p>
            <a:endParaRPr lang="en-US" sz="2300" dirty="0"/>
          </a:p>
          <a:p>
            <a:r>
              <a:rPr lang="en-US" sz="2300" dirty="0"/>
              <a:t>Running handlers:</a:t>
            </a:r>
          </a:p>
          <a:p>
            <a:r>
              <a:rPr lang="en-US" sz="2300" dirty="0"/>
              <a:t>Running handlers complete</a:t>
            </a:r>
          </a:p>
          <a:p>
            <a:r>
              <a:rPr lang="en-US" sz="2300" dirty="0"/>
              <a:t>Chef Client finished, </a:t>
            </a:r>
            <a:r>
              <a:rPr lang="en-US" sz="2300" dirty="0" smtClean="0"/>
              <a:t>0/4 </a:t>
            </a:r>
            <a:r>
              <a:rPr lang="en-US" sz="2300" dirty="0"/>
              <a:t>resources updated in 3.300489827 seconds</a:t>
            </a:r>
          </a:p>
        </p:txBody>
      </p:sp>
      <p:sp>
        <p:nvSpPr>
          <p:cNvPr id="3" name="Title 2"/>
          <p:cNvSpPr>
            <a:spLocks noGrp="1"/>
          </p:cNvSpPr>
          <p:nvPr>
            <p:ph type="title"/>
          </p:nvPr>
        </p:nvSpPr>
        <p:spPr/>
        <p:txBody>
          <a:bodyPr/>
          <a:lstStyle/>
          <a:p>
            <a:r>
              <a:rPr lang="en-US" dirty="0" smtClean="0"/>
              <a:t>GL: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Succinct Run List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ü"/>
            </a:pPr>
            <a:r>
              <a:rPr lang="en-US" dirty="0" smtClean="0"/>
              <a:t>Load the workstation cookbook's setup recipe in the default recipe</a:t>
            </a:r>
          </a:p>
          <a:p>
            <a:pPr marL="342900" indent="-342900">
              <a:buFont typeface="Wingdings" charset="2"/>
              <a:buChar char="ü"/>
            </a:pPr>
            <a:r>
              <a:rPr lang="en-US" dirty="0" smtClean="0"/>
              <a:t>Apply the workstation cookbook's default recipe</a:t>
            </a:r>
          </a:p>
          <a:p>
            <a:pPr marL="342900" indent="-342900">
              <a:buFont typeface="Wingdings" charset="2"/>
              <a:buChar char="q"/>
            </a:pPr>
            <a:r>
              <a:rPr lang="en-US" dirty="0" smtClean="0"/>
              <a:t>Commit the changes</a:t>
            </a:r>
          </a:p>
          <a:p>
            <a:pPr marL="342900" indent="-342900">
              <a:buFont typeface="Wingdings" charset="2"/>
              <a:buChar char="q"/>
            </a:pPr>
            <a:endParaRPr lang="en-US" dirty="0"/>
          </a:p>
        </p:txBody>
      </p:sp>
      <p:sp>
        <p:nvSpPr>
          <p:cNvPr id="4" name="Content Placeholder 3"/>
          <p:cNvSpPr>
            <a:spLocks noGrp="1"/>
          </p:cNvSpPr>
          <p:nvPr>
            <p:ph sz="quarter" idx="11"/>
          </p:nvPr>
        </p:nvSpPr>
        <p:spPr/>
        <p:txBody>
          <a:bodyPr/>
          <a:lstStyle/>
          <a:p>
            <a:r>
              <a:rPr lang="en-US" dirty="0" smtClean="0"/>
              <a:t>The cookbook only has one recipe that we care about. Could we set that up as the default?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918397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a:xfrm>
            <a:off x="3013752" y="3506118"/>
            <a:ext cx="12277047" cy="3346421"/>
          </a:xfrm>
        </p:spPr>
        <p:txBody>
          <a:bodyPr/>
          <a:lstStyle/>
          <a:p>
            <a:r>
              <a:rPr lang="en-US" dirty="0">
                <a:latin typeface="+mj-lt"/>
              </a:rPr>
              <a:t>$ cd </a:t>
            </a:r>
            <a:r>
              <a:rPr lang="en-US" dirty="0" smtClean="0">
                <a:latin typeface="+mj-lt"/>
              </a:rPr>
              <a:t>cookbooks/workstation</a:t>
            </a:r>
            <a:endParaRPr lang="en-US" dirty="0">
              <a:latin typeface="+mj-lt"/>
            </a:endParaRPr>
          </a:p>
          <a:p>
            <a:r>
              <a:rPr lang="en-US" dirty="0">
                <a:latin typeface="+mj-lt"/>
              </a:rPr>
              <a:t>$ git add .</a:t>
            </a:r>
          </a:p>
          <a:p>
            <a:r>
              <a:rPr lang="en-US" dirty="0">
                <a:latin typeface="+mj-lt"/>
              </a:rPr>
              <a:t>$ git commit -m </a:t>
            </a:r>
            <a:r>
              <a:rPr lang="en-US" dirty="0" smtClean="0">
                <a:latin typeface="+mj-lt"/>
              </a:rPr>
              <a:t>"Update default recipe to include setup recipe"</a:t>
            </a:r>
            <a:endParaRPr lang="en-US" dirty="0">
              <a:latin typeface="+mj-lt"/>
            </a:endParaRPr>
          </a:p>
          <a:p>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10954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Succinct Run List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ü"/>
            </a:pPr>
            <a:r>
              <a:rPr lang="en-US" dirty="0" smtClean="0"/>
              <a:t>Load the workstation cookbook's setup recipe in the default recipe</a:t>
            </a:r>
          </a:p>
          <a:p>
            <a:pPr marL="342900" indent="-342900">
              <a:buFont typeface="Wingdings" charset="2"/>
              <a:buChar char="ü"/>
            </a:pPr>
            <a:r>
              <a:rPr lang="en-US" dirty="0" smtClean="0"/>
              <a:t>Apply the workstation cookbook's default recipe</a:t>
            </a:r>
          </a:p>
          <a:p>
            <a:pPr marL="342900" indent="-342900">
              <a:buFont typeface="Wingdings" charset="2"/>
              <a:buChar char="ü"/>
            </a:pPr>
            <a:r>
              <a:rPr lang="en-US" dirty="0" smtClean="0"/>
              <a:t>Commit the changes</a:t>
            </a:r>
          </a:p>
          <a:p>
            <a:pPr marL="342900" indent="-342900">
              <a:buFont typeface="Wingdings" charset="2"/>
              <a:buChar char="q"/>
            </a:pPr>
            <a:endParaRPr lang="en-US" dirty="0"/>
          </a:p>
        </p:txBody>
      </p:sp>
      <p:sp>
        <p:nvSpPr>
          <p:cNvPr id="4" name="Content Placeholder 3"/>
          <p:cNvSpPr>
            <a:spLocks noGrp="1"/>
          </p:cNvSpPr>
          <p:nvPr>
            <p:ph sz="quarter" idx="11"/>
          </p:nvPr>
        </p:nvSpPr>
        <p:spPr/>
        <p:txBody>
          <a:bodyPr/>
          <a:lstStyle/>
          <a:p>
            <a:r>
              <a:rPr lang="en-US" dirty="0" smtClean="0"/>
              <a:t>The cookbook only has one recipe that we care about. Could we set that up as the default?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000589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GL: 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491318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apache</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apache::server</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563005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smtClean="0"/>
              <a:t>Locally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-09-15T15:23:18+00:00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a:t>
            </a:r>
            <a:r>
              <a:rPr lang="en-US" sz="3200" dirty="0" err="1" smtClean="0"/>
              <a:t>sudo</a:t>
            </a:r>
            <a:r>
              <a:rPr lang="en-US" sz="3200" dirty="0" smtClean="0"/>
              <a:t>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Commit Your Work</a:t>
            </a:r>
          </a:p>
        </p:txBody>
      </p:sp>
      <p:sp>
        <p:nvSpPr>
          <p:cNvPr id="3" name="Subtitle 2"/>
          <p:cNvSpPr>
            <a:spLocks noGrp="1"/>
          </p:cNvSpPr>
          <p:nvPr>
            <p:ph type="subTitle" idx="1"/>
          </p:nvPr>
        </p:nvSpPr>
        <p:spPr>
          <a:xfrm>
            <a:off x="3013753" y="3506118"/>
            <a:ext cx="12463314" cy="3346421"/>
          </a:xfrm>
        </p:spPr>
        <p:txBody>
          <a:bodyPr/>
          <a:lstStyle/>
          <a:p>
            <a:r>
              <a:rPr lang="en-US" dirty="0">
                <a:latin typeface="+mj-lt"/>
              </a:rPr>
              <a:t>$ cd </a:t>
            </a:r>
            <a:r>
              <a:rPr lang="en-US" dirty="0" smtClean="0">
                <a:latin typeface="+mj-lt"/>
              </a:rPr>
              <a:t>cookbooks/apache</a:t>
            </a:r>
            <a:endParaRPr lang="en-US" dirty="0">
              <a:latin typeface="+mj-lt"/>
            </a:endParaRPr>
          </a:p>
          <a:p>
            <a:r>
              <a:rPr lang="en-US" dirty="0">
                <a:latin typeface="+mj-lt"/>
              </a:rPr>
              <a:t>$ git add .</a:t>
            </a:r>
          </a:p>
          <a:p>
            <a:r>
              <a:rPr lang="en-US" dirty="0">
                <a:latin typeface="+mj-lt"/>
              </a:rPr>
              <a:t>$ git commit -m </a:t>
            </a:r>
            <a:r>
              <a:rPr lang="en-US" dirty="0" smtClean="0">
                <a:latin typeface="+mj-lt"/>
              </a:rPr>
              <a:t>"Update default </a:t>
            </a:r>
            <a:r>
              <a:rPr lang="en-US" dirty="0">
                <a:latin typeface="+mj-lt"/>
              </a:rPr>
              <a:t>recipe </a:t>
            </a:r>
            <a:r>
              <a:rPr lang="en-US" dirty="0" smtClean="0">
                <a:latin typeface="+mj-lt"/>
              </a:rPr>
              <a:t>to include server recipe"</a:t>
            </a:r>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84985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ü"/>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ü"/>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ü"/>
            </a:pPr>
            <a:endParaRPr lang="en-US" sz="3200" dirty="0" smtClean="0"/>
          </a:p>
          <a:p>
            <a:pPr marL="609585" indent="-609585">
              <a:buFont typeface="Wingdings" charset="2"/>
              <a:buChar char="ü"/>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109350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47431" y="2496327"/>
            <a:ext cx="12208282" cy="852712"/>
          </a:xfrm>
        </p:spPr>
        <p:txBody>
          <a:bodyPr>
            <a:noAutofit/>
          </a:bodyPr>
          <a:lstStyle/>
          <a:p>
            <a:r>
              <a:rPr lang="en-US" sz="4800" dirty="0" smtClean="0">
                <a:cs typeface="Courier New" panose="02070309020205020404" pitchFamily="49" charset="0"/>
              </a:rPr>
              <a:t>--run-list </a:t>
            </a:r>
            <a:r>
              <a:rPr lang="en-US" sz="4800" dirty="0">
                <a:cs typeface="Courier New" panose="02070309020205020404" pitchFamily="49" charset="0"/>
              </a:rPr>
              <a:t>"recipe[COOKBOOK::RECIPE]"</a:t>
            </a:r>
          </a:p>
        </p:txBody>
      </p:sp>
      <p:sp>
        <p:nvSpPr>
          <p:cNvPr id="3" name="Subtitle 2"/>
          <p:cNvSpPr>
            <a:spLocks noGrp="1"/>
          </p:cNvSpPr>
          <p:nvPr>
            <p:ph type="subTitle" idx="1"/>
          </p:nvPr>
        </p:nvSpPr>
        <p:spPr>
          <a:xfrm>
            <a:off x="3013753" y="3506118"/>
            <a:ext cx="10974132" cy="4372054"/>
          </a:xfrm>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b="1"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cxnSp>
        <p:nvCxnSpPr>
          <p:cNvPr id="7" name="Straight Connector 6"/>
          <p:cNvCxnSpPr/>
          <p:nvPr/>
        </p:nvCxnSpPr>
        <p:spPr>
          <a:xfrm>
            <a:off x="5521509" y="3375007"/>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Applying a Run List</a:t>
            </a:r>
            <a:endParaRPr lang="en-US" dirty="0"/>
          </a:p>
        </p:txBody>
      </p:sp>
      <p:sp>
        <p:nvSpPr>
          <p:cNvPr id="3" name="Text Placeholder 2"/>
          <p:cNvSpPr>
            <a:spLocks noGrp="1"/>
          </p:cNvSpPr>
          <p:nvPr>
            <p:ph type="body" sz="quarter" idx="10"/>
          </p:nvPr>
        </p:nvSpPr>
        <p:spPr>
          <a:xfrm>
            <a:off x="3012272" y="5989430"/>
            <a:ext cx="11766983" cy="1854956"/>
          </a:xfrm>
        </p:spPr>
        <p:txBody>
          <a:bodyPr/>
          <a:lstStyle/>
          <a:p>
            <a:pPr marL="342900" indent="-342900">
              <a:buFont typeface="Wingdings" charset="2"/>
              <a:buChar char="q"/>
            </a:pPr>
            <a:r>
              <a:rPr lang="en-US" dirty="0" smtClean="0"/>
              <a:t>Individually apply the apache cookbook's server recipe and workstation cookbook's setup recipe</a:t>
            </a:r>
          </a:p>
          <a:p>
            <a:pPr marL="342900" indent="-342900">
              <a:buFont typeface="Wingdings" charset="2"/>
              <a:buChar char="q"/>
            </a:pPr>
            <a:r>
              <a:rPr lang="en-US" dirty="0" smtClean="0"/>
              <a:t>Apply both </a:t>
            </a:r>
            <a:r>
              <a:rPr lang="en-US" dirty="0"/>
              <a:t>the apache cookbook's server recipe and workstation cookbook's setup recipe</a:t>
            </a:r>
            <a:endParaRPr lang="en-US" dirty="0" smtClean="0"/>
          </a:p>
        </p:txBody>
      </p:sp>
      <p:sp>
        <p:nvSpPr>
          <p:cNvPr id="4" name="Content Placeholder 3"/>
          <p:cNvSpPr>
            <a:spLocks noGrp="1"/>
          </p:cNvSpPr>
          <p:nvPr>
            <p:ph sz="quarter" idx="11"/>
          </p:nvPr>
        </p:nvSpPr>
        <p:spPr/>
        <p:txBody>
          <a:bodyPr/>
          <a:lstStyle/>
          <a:p>
            <a:r>
              <a:rPr lang="en-US" dirty="0" smtClean="0"/>
              <a:t>Using a run list will allow us to specify things more 'logically' instead of with paths.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861560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15314</TotalTime>
  <Words>3279</Words>
  <Application>Microsoft Macintosh PowerPoint</Application>
  <PresentationFormat>Custom</PresentationFormat>
  <Paragraphs>378</Paragraphs>
  <Slides>35</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Courier New</vt:lpstr>
      <vt:lpstr>Wingdings</vt:lpstr>
      <vt:lpstr>Arial</vt:lpstr>
      <vt:lpstr>ChefDk3.2Template</vt:lpstr>
      <vt:lpstr>chef-client</vt:lpstr>
      <vt:lpstr>chef-client</vt:lpstr>
      <vt:lpstr>Objectives</vt:lpstr>
      <vt:lpstr>--local-mode</vt:lpstr>
      <vt:lpstr>--run-list "recipe[COOKBOOK::RECIPE]"</vt:lpstr>
      <vt:lpstr>Demo: Using 'chef-client' to Locally Apply Recipes</vt:lpstr>
      <vt:lpstr>Demo: Using 'chef-client' to Locally Apply Recipes</vt:lpstr>
      <vt:lpstr>Demo: Using 'chef-client' to Locally Apply Recipes</vt:lpstr>
      <vt:lpstr>Applying a Run List</vt:lpstr>
      <vt:lpstr>GL: Return Home First</vt:lpstr>
      <vt:lpstr>GL: Apply the Cookbook Recipe Locally</vt:lpstr>
      <vt:lpstr>GL: Apply the Cookbook Recipe Locally</vt:lpstr>
      <vt:lpstr>Applying a Run List</vt:lpstr>
      <vt:lpstr>GL: Apply Both Recipes Locally</vt:lpstr>
      <vt:lpstr>Applying a Run List</vt:lpstr>
      <vt:lpstr>A Succinct Run List</vt:lpstr>
      <vt:lpstr>-r "recipe[COOKBOOK(::default)]"</vt:lpstr>
      <vt:lpstr>include_recipe</vt:lpstr>
      <vt:lpstr>Demo: Including a Recipe</vt:lpstr>
      <vt:lpstr>Demo: Including a Recipe</vt:lpstr>
      <vt:lpstr>GL: The Default Recipe Includes the Setup Recipe</vt:lpstr>
      <vt:lpstr>A Succinct Run List</vt:lpstr>
      <vt:lpstr>GL: Apply the Cookbook's Default Recipe</vt:lpstr>
      <vt:lpstr>A Succinct Run List</vt:lpstr>
      <vt:lpstr>GL: Commit Your Work</vt:lpstr>
      <vt:lpstr>A Succinct Run List</vt:lpstr>
      <vt:lpstr>GL: Return Home</vt:lpstr>
      <vt:lpstr>Lab: Update the apache Cookbook</vt:lpstr>
      <vt:lpstr>Lab: The Default Recipe Includes the Apache Recipe</vt:lpstr>
      <vt:lpstr>Lab: Applying the apache Default Recipe</vt:lpstr>
      <vt:lpstr>Lab: Commit Your Work</vt:lpstr>
      <vt:lpstr>Lab: Update the apache Cookbook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1980</cp:revision>
  <cp:lastPrinted>2015-02-07T23:49:10Z</cp:lastPrinted>
  <dcterms:created xsi:type="dcterms:W3CDTF">2012-09-13T17:36:07Z</dcterms:created>
  <dcterms:modified xsi:type="dcterms:W3CDTF">2016-03-03T17:35:55Z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